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59" r:id="rId7"/>
    <p:sldId id="261" r:id="rId8"/>
  </p:sldIdLst>
  <p:sldSz cx="12192000" cy="6858000"/>
  <p:notesSz cx="12192000" cy="6858000"/>
  <p:embeddedFontLst>
    <p:embeddedFont>
      <p:font typeface="Georgia" panose="02040502050405020303" pitchFamily="18" charset="0"/>
      <p:regular r:id="rId10"/>
      <p:bold r:id="rId11"/>
      <p:italic r:id="rId12"/>
      <p:boldItalic r:id="rId13"/>
    </p:embeddedFont>
    <p:embeddedFont>
      <p:font typeface="OracleSans-Light" panose="020B0604020202020204" charset="0"/>
      <p:regular r:id="rId14"/>
    </p:embeddedFont>
    <p:embeddedFont>
      <p:font typeface="OracleSans-SemiBold" panose="020B0604020202020204" charset="0"/>
      <p:bold r:id="rId15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5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Magnuszewski" userId="6d682faf-5080-456c-81b6-77051b3949de" providerId="ADAL" clId="{AE105415-6285-4F26-AB4F-045B68953E4B}"/>
    <pc:docChg chg="modSld">
      <pc:chgData name="Phil Magnuszewski" userId="6d682faf-5080-456c-81b6-77051b3949de" providerId="ADAL" clId="{AE105415-6285-4F26-AB4F-045B68953E4B}" dt="2024-03-08T16:06:58.253" v="19" actId="20577"/>
      <pc:docMkLst>
        <pc:docMk/>
      </pc:docMkLst>
      <pc:sldChg chg="modSp mod">
        <pc:chgData name="Phil Magnuszewski" userId="6d682faf-5080-456c-81b6-77051b3949de" providerId="ADAL" clId="{AE105415-6285-4F26-AB4F-045B68953E4B}" dt="2024-03-08T16:06:58.253" v="19" actId="20577"/>
        <pc:sldMkLst>
          <pc:docMk/>
          <pc:sldMk cId="0" sldId="257"/>
        </pc:sldMkLst>
        <pc:spChg chg="mod">
          <ac:chgData name="Phil Magnuszewski" userId="6d682faf-5080-456c-81b6-77051b3949de" providerId="ADAL" clId="{AE105415-6285-4F26-AB4F-045B68953E4B}" dt="2024-03-08T16:06:58.253" v="19" actId="20577"/>
          <ac:spMkLst>
            <pc:docMk/>
            <pc:sldMk cId="0" sldId="257"/>
            <ac:spMk id="138" creationId="{00000000-0000-0000-0000-000000000000}"/>
          </ac:spMkLst>
        </pc:spChg>
      </pc:sldChg>
    </pc:docChg>
  </pc:docChgLst>
  <pc:docChgLst>
    <pc:chgData name="Jeffrey Wilhelm" userId="aa882b77-aa03-4581-99c4-41570ba13d97" providerId="ADAL" clId="{4CB98C12-D1B0-41D4-BF93-1D2F69D6E69E}"/>
    <pc:docChg chg="custSel modSld">
      <pc:chgData name="Jeffrey Wilhelm" userId="aa882b77-aa03-4581-99c4-41570ba13d97" providerId="ADAL" clId="{4CB98C12-D1B0-41D4-BF93-1D2F69D6E69E}" dt="2024-03-06T17:36:54.953" v="1" actId="478"/>
      <pc:docMkLst>
        <pc:docMk/>
      </pc:docMkLst>
      <pc:sldChg chg="delSp mod">
        <pc:chgData name="Jeffrey Wilhelm" userId="aa882b77-aa03-4581-99c4-41570ba13d97" providerId="ADAL" clId="{4CB98C12-D1B0-41D4-BF93-1D2F69D6E69E}" dt="2024-03-06T17:36:54.953" v="1" actId="478"/>
        <pc:sldMkLst>
          <pc:docMk/>
          <pc:sldMk cId="0" sldId="261"/>
        </pc:sldMkLst>
        <pc:spChg chg="del">
          <ac:chgData name="Jeffrey Wilhelm" userId="aa882b77-aa03-4581-99c4-41570ba13d97" providerId="ADAL" clId="{4CB98C12-D1B0-41D4-BF93-1D2F69D6E69E}" dt="2024-03-06T17:36:48.403" v="0" actId="478"/>
          <ac:spMkLst>
            <pc:docMk/>
            <pc:sldMk cId="0" sldId="261"/>
            <ac:spMk id="8" creationId="{897364E5-4DE2-F3A2-1CAE-3B31D4BADB50}"/>
          </ac:spMkLst>
        </pc:spChg>
        <pc:picChg chg="del">
          <ac:chgData name="Jeffrey Wilhelm" userId="aa882b77-aa03-4581-99c4-41570ba13d97" providerId="ADAL" clId="{4CB98C12-D1B0-41D4-BF93-1D2F69D6E69E}" dt="2024-03-06T17:36:54.953" v="1" actId="478"/>
          <ac:picMkLst>
            <pc:docMk/>
            <pc:sldMk cId="0" sldId="261"/>
            <ac:picMk id="4" creationId="{8A0379C5-4306-11C8-D023-1EC5BFF3A7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87FD5-CB6A-42BE-9C69-2E17E1279303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6437C-CD06-48E5-A055-CB172DDF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9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6437C-CD06-48E5-A055-CB172DDF3C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5.gif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94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" name="Freeform 101"/>
          <p:cNvSpPr/>
          <p:nvPr/>
        </p:nvSpPr>
        <p:spPr>
          <a:xfrm>
            <a:off x="11236452" y="6396228"/>
            <a:ext cx="463296" cy="461772"/>
          </a:xfrm>
          <a:custGeom>
            <a:avLst/>
            <a:gdLst/>
            <a:ahLst/>
            <a:cxnLst/>
            <a:rect l="0" t="0" r="0" b="0"/>
            <a:pathLst>
              <a:path w="463296" h="461772">
                <a:moveTo>
                  <a:pt x="0" y="461772"/>
                </a:moveTo>
                <a:lnTo>
                  <a:pt x="463296" y="461772"/>
                </a:lnTo>
                <a:lnTo>
                  <a:pt x="463296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Freeform 102"/>
          <p:cNvSpPr/>
          <p:nvPr/>
        </p:nvSpPr>
        <p:spPr>
          <a:xfrm>
            <a:off x="11337035" y="6544057"/>
            <a:ext cx="262129" cy="166077"/>
          </a:xfrm>
          <a:custGeom>
            <a:avLst/>
            <a:gdLst/>
            <a:ahLst/>
            <a:cxnLst/>
            <a:rect l="0" t="0" r="0" b="0"/>
            <a:pathLst>
              <a:path w="262129" h="166077">
                <a:moveTo>
                  <a:pt x="179324" y="0"/>
                </a:moveTo>
                <a:lnTo>
                  <a:pt x="82932" y="0"/>
                </a:lnTo>
                <a:cubicBezTo>
                  <a:pt x="37211" y="0"/>
                  <a:pt x="0" y="37160"/>
                  <a:pt x="0" y="83057"/>
                </a:cubicBezTo>
                <a:cubicBezTo>
                  <a:pt x="128" y="128930"/>
                  <a:pt x="37211" y="166077"/>
                  <a:pt x="82932" y="166077"/>
                </a:cubicBezTo>
                <a:lnTo>
                  <a:pt x="179324" y="166077"/>
                </a:lnTo>
                <a:cubicBezTo>
                  <a:pt x="225171" y="166077"/>
                  <a:pt x="262129" y="128993"/>
                  <a:pt x="262129" y="83057"/>
                </a:cubicBezTo>
                <a:cubicBezTo>
                  <a:pt x="262129" y="37223"/>
                  <a:pt x="225171" y="0"/>
                  <a:pt x="179324" y="0"/>
                </a:cubicBezTo>
                <a:close/>
                <a:moveTo>
                  <a:pt x="-11023092" y="313943"/>
                </a:moveTo>
                <a:moveTo>
                  <a:pt x="177038" y="136766"/>
                </a:moveTo>
                <a:lnTo>
                  <a:pt x="85091" y="136766"/>
                </a:lnTo>
                <a:cubicBezTo>
                  <a:pt x="55372" y="136766"/>
                  <a:pt x="31496" y="112636"/>
                  <a:pt x="31496" y="82956"/>
                </a:cubicBezTo>
                <a:cubicBezTo>
                  <a:pt x="31496" y="53200"/>
                  <a:pt x="55372" y="29209"/>
                  <a:pt x="85091" y="29209"/>
                </a:cubicBezTo>
                <a:lnTo>
                  <a:pt x="177038" y="29209"/>
                </a:lnTo>
                <a:cubicBezTo>
                  <a:pt x="206757" y="29209"/>
                  <a:pt x="230759" y="53200"/>
                  <a:pt x="230759" y="82956"/>
                </a:cubicBezTo>
                <a:cubicBezTo>
                  <a:pt x="230759" y="112636"/>
                  <a:pt x="206757" y="136766"/>
                  <a:pt x="177038" y="136766"/>
                </a:cubicBezTo>
                <a:close/>
                <a:moveTo>
                  <a:pt x="-11159858" y="31394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3" name="Picture 1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219444"/>
            <a:ext cx="4139184" cy="638555"/>
          </a:xfrm>
          <a:prstGeom prst="rect">
            <a:avLst/>
          </a:prstGeom>
          <a:noFill/>
        </p:spPr>
      </p:pic>
      <p:pic>
        <p:nvPicPr>
          <p:cNvPr id="104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303" y="-10667"/>
            <a:ext cx="3413759" cy="483108"/>
          </a:xfrm>
          <a:prstGeom prst="rect">
            <a:avLst/>
          </a:prstGeom>
          <a:noFill/>
        </p:spPr>
      </p:pic>
      <p:sp>
        <p:nvSpPr>
          <p:cNvPr id="105" name="Freeform 105"/>
          <p:cNvSpPr/>
          <p:nvPr/>
        </p:nvSpPr>
        <p:spPr>
          <a:xfrm>
            <a:off x="11201400" y="6324600"/>
            <a:ext cx="533400" cy="533400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78231" y="82817"/>
                </a:moveTo>
                <a:lnTo>
                  <a:pt x="78231" y="450577"/>
                </a:lnTo>
                <a:lnTo>
                  <a:pt x="455168" y="450577"/>
                </a:lnTo>
                <a:lnTo>
                  <a:pt x="455168" y="82817"/>
                </a:lnTo>
                <a:close/>
                <a:moveTo>
                  <a:pt x="-10750817" y="533400"/>
                </a:moveTo>
                <a:moveTo>
                  <a:pt x="0" y="0"/>
                </a:moveTo>
                <a:lnTo>
                  <a:pt x="533400" y="0"/>
                </a:lnTo>
                <a:lnTo>
                  <a:pt x="533400" y="533400"/>
                </a:lnTo>
                <a:lnTo>
                  <a:pt x="0" y="533400"/>
                </a:lnTo>
                <a:close/>
                <a:moveTo>
                  <a:pt x="-10668000" y="533400"/>
                </a:moveTo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>
            <a:off x="6007608" y="0"/>
            <a:ext cx="6184392" cy="6861047"/>
          </a:xfrm>
          <a:custGeom>
            <a:avLst/>
            <a:gdLst/>
            <a:ahLst/>
            <a:cxnLst/>
            <a:rect l="0" t="0" r="0" b="0"/>
            <a:pathLst>
              <a:path w="6184392" h="6861047">
                <a:moveTo>
                  <a:pt x="0" y="0"/>
                </a:moveTo>
                <a:lnTo>
                  <a:pt x="6184392" y="0"/>
                </a:lnTo>
                <a:lnTo>
                  <a:pt x="6184392" y="6861047"/>
                </a:lnTo>
                <a:lnTo>
                  <a:pt x="5695569" y="6861047"/>
                </a:lnTo>
                <a:lnTo>
                  <a:pt x="5695569" y="6394743"/>
                </a:lnTo>
                <a:lnTo>
                  <a:pt x="5229224" y="6394743"/>
                </a:lnTo>
                <a:lnTo>
                  <a:pt x="5229224" y="6861047"/>
                </a:lnTo>
                <a:lnTo>
                  <a:pt x="0" y="6861047"/>
                </a:lnTo>
                <a:close/>
                <a:moveTo>
                  <a:pt x="850392" y="6858000"/>
                </a:moveTo>
              </a:path>
            </a:pathLst>
          </a:custGeom>
          <a:solidFill>
            <a:srgbClr val="472E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8" name="Picture 1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908" y="0"/>
            <a:ext cx="6197091" cy="6858000"/>
          </a:xfrm>
          <a:prstGeom prst="rect">
            <a:avLst/>
          </a:prstGeom>
          <a:noFill/>
        </p:spPr>
      </p:pic>
      <p:sp>
        <p:nvSpPr>
          <p:cNvPr id="119" name="Rectangle 119"/>
          <p:cNvSpPr/>
          <p:nvPr/>
        </p:nvSpPr>
        <p:spPr>
          <a:xfrm>
            <a:off x="543763" y="2382356"/>
            <a:ext cx="4550926" cy="1355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4" b="0" i="0" spc="0" baseline="0" dirty="0">
                <a:solidFill>
                  <a:srgbClr val="FFFFFF"/>
                </a:solidFill>
                <a:latin typeface="Georgia"/>
              </a:rPr>
              <a:t>Art of the Possible</a:t>
            </a:r>
          </a:p>
          <a:p>
            <a:pPr marL="0"/>
            <a:r>
              <a:rPr lang="en-US" sz="4404" dirty="0">
                <a:solidFill>
                  <a:srgbClr val="FFFFFF"/>
                </a:solidFill>
                <a:latin typeface="Georgia"/>
              </a:rPr>
              <a:t>Workshop</a:t>
            </a:r>
            <a:endParaRPr lang="en-US" sz="4404" b="0" i="0" spc="0" baseline="0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121" name="Rectangle 121"/>
          <p:cNvSpPr/>
          <p:nvPr/>
        </p:nvSpPr>
        <p:spPr>
          <a:xfrm>
            <a:off x="543763" y="3934864"/>
            <a:ext cx="3495380" cy="6839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6" b="0" i="0" spc="0" baseline="0" dirty="0">
                <a:solidFill>
                  <a:srgbClr val="FFFFFF"/>
                </a:solidFill>
                <a:latin typeface="OracleSans-Light"/>
              </a:rPr>
              <a:t>Arming</a:t>
            </a:r>
            <a:r>
              <a:rPr lang="en-US" sz="1406" b="0" i="0" spc="-12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406" b="0" i="0" spc="-16" baseline="0" dirty="0">
                <a:solidFill>
                  <a:srgbClr val="FFFFFF"/>
                </a:solidFill>
                <a:latin typeface="OracleSans-Light"/>
              </a:rPr>
              <a:t>y</a:t>
            </a:r>
            <a:r>
              <a:rPr lang="en-US" sz="1406" b="0" i="0" spc="0" baseline="0" dirty="0">
                <a:solidFill>
                  <a:srgbClr val="FFFFFF"/>
                </a:solidFill>
                <a:latin typeface="OracleSans-Light"/>
              </a:rPr>
              <a:t>ou with the mindset, method</a:t>
            </a:r>
            <a:r>
              <a:rPr lang="en-US" sz="1406" b="0" i="0" spc="-17" baseline="0" dirty="0">
                <a:solidFill>
                  <a:srgbClr val="FFFFFF"/>
                </a:solidFill>
                <a:latin typeface="OracleSans-Light"/>
              </a:rPr>
              <a:t>o</a:t>
            </a:r>
            <a:r>
              <a:rPr lang="en-US" sz="1406" b="0" i="0" spc="0" baseline="0" dirty="0">
                <a:solidFill>
                  <a:srgbClr val="FFFFFF"/>
                </a:solidFill>
                <a:latin typeface="OracleSans-Light"/>
              </a:rPr>
              <a:t>l</a:t>
            </a:r>
            <a:r>
              <a:rPr lang="en-US" sz="1406" b="0" i="0" spc="-23" baseline="0" dirty="0">
                <a:solidFill>
                  <a:srgbClr val="FFFFFF"/>
                </a:solidFill>
                <a:latin typeface="OracleSans-Light"/>
              </a:rPr>
              <a:t>o</a:t>
            </a:r>
            <a:r>
              <a:rPr lang="en-US" sz="1406" b="0" i="0" spc="0" baseline="0" dirty="0">
                <a:solidFill>
                  <a:srgbClr val="FFFFFF"/>
                </a:solidFill>
                <a:latin typeface="OracleSans-Light"/>
              </a:rPr>
              <a:t>g</a:t>
            </a:r>
            <a:r>
              <a:rPr lang="en-US" sz="1406" b="0" i="0" spc="-88" baseline="0" dirty="0">
                <a:solidFill>
                  <a:srgbClr val="FFFFFF"/>
                </a:solidFill>
                <a:latin typeface="OracleSans-Light"/>
              </a:rPr>
              <a:t>y</a:t>
            </a:r>
            <a:r>
              <a:rPr lang="en-US" sz="1406" b="0" i="0" spc="0" baseline="0" dirty="0">
                <a:solidFill>
                  <a:srgbClr val="FFFFFF"/>
                </a:solidFill>
                <a:latin typeface="OracleSans-Light"/>
              </a:rPr>
              <a:t>, </a:t>
            </a:r>
          </a:p>
          <a:p>
            <a:pPr marL="0">
              <a:lnSpc>
                <a:spcPts val="1897"/>
              </a:lnSpc>
            </a:pPr>
            <a:r>
              <a:rPr lang="en-US" sz="1403" b="0" i="0" spc="-16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o</a:t>
            </a:r>
            <a:r>
              <a:rPr lang="en-US" sz="1403" b="0" i="0" spc="-17" baseline="0" dirty="0">
                <a:solidFill>
                  <a:srgbClr val="FFFFFF"/>
                </a:solidFill>
                <a:latin typeface="OracleSans-Light"/>
              </a:rPr>
              <a:t>o</a:t>
            </a: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ls, and </a:t>
            </a:r>
            <a:r>
              <a:rPr lang="en-US" sz="1403" b="0" i="0" spc="-24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esou</a:t>
            </a:r>
            <a:r>
              <a:rPr lang="en-US" sz="1403" b="0" i="0" spc="-22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ces</a:t>
            </a:r>
            <a:r>
              <a:rPr lang="en-US" sz="1403" b="0" i="0" spc="-19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403" b="0" i="0" spc="-16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o successfully and</a:t>
            </a:r>
            <a:b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</a:br>
            <a:r>
              <a:rPr lang="en-US" sz="1403" b="0" i="0" spc="0" baseline="0" dirty="0">
                <a:solidFill>
                  <a:srgbClr val="FFFFFF"/>
                </a:solidFill>
                <a:latin typeface="OracleSans-Light"/>
              </a:rPr>
              <a:t>securely scale your organization’s mission.</a:t>
            </a:r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9A6220B-A6A0-5B79-D8E8-144F5E71D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1" y="204152"/>
            <a:ext cx="3300563" cy="891152"/>
          </a:xfrm>
          <a:prstGeom prst="rect">
            <a:avLst/>
          </a:prstGeom>
        </p:spPr>
      </p:pic>
      <p:pic>
        <p:nvPicPr>
          <p:cNvPr id="9" name="Picture 8" descr="A logo of a fish&#10;&#10;Description automatically generated with medium confidence">
            <a:extLst>
              <a:ext uri="{FF2B5EF4-FFF2-40B4-BE49-F238E27FC236}">
                <a16:creationId xmlns:a16="http://schemas.microsoft.com/office/drawing/2014/main" id="{6965F959-31E8-C877-3157-4EFA57BDF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10" y="6386500"/>
            <a:ext cx="463296" cy="46329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12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94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Freeform 126"/>
          <p:cNvSpPr/>
          <p:nvPr/>
        </p:nvSpPr>
        <p:spPr>
          <a:xfrm>
            <a:off x="11236452" y="6396228"/>
            <a:ext cx="463296" cy="461772"/>
          </a:xfrm>
          <a:custGeom>
            <a:avLst/>
            <a:gdLst/>
            <a:ahLst/>
            <a:cxnLst/>
            <a:rect l="0" t="0" r="0" b="0"/>
            <a:pathLst>
              <a:path w="463296" h="461772">
                <a:moveTo>
                  <a:pt x="0" y="461772"/>
                </a:moveTo>
                <a:lnTo>
                  <a:pt x="463296" y="461772"/>
                </a:lnTo>
                <a:lnTo>
                  <a:pt x="463296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Freeform 127"/>
          <p:cNvSpPr/>
          <p:nvPr/>
        </p:nvSpPr>
        <p:spPr>
          <a:xfrm>
            <a:off x="11337035" y="6544057"/>
            <a:ext cx="262129" cy="166077"/>
          </a:xfrm>
          <a:custGeom>
            <a:avLst/>
            <a:gdLst/>
            <a:ahLst/>
            <a:cxnLst/>
            <a:rect l="0" t="0" r="0" b="0"/>
            <a:pathLst>
              <a:path w="262129" h="166077">
                <a:moveTo>
                  <a:pt x="179324" y="0"/>
                </a:moveTo>
                <a:lnTo>
                  <a:pt x="82932" y="0"/>
                </a:lnTo>
                <a:cubicBezTo>
                  <a:pt x="37211" y="0"/>
                  <a:pt x="0" y="37160"/>
                  <a:pt x="0" y="83057"/>
                </a:cubicBezTo>
                <a:cubicBezTo>
                  <a:pt x="128" y="128930"/>
                  <a:pt x="37211" y="166077"/>
                  <a:pt x="82932" y="166077"/>
                </a:cubicBezTo>
                <a:lnTo>
                  <a:pt x="179324" y="166077"/>
                </a:lnTo>
                <a:cubicBezTo>
                  <a:pt x="225171" y="166077"/>
                  <a:pt x="262129" y="128993"/>
                  <a:pt x="262129" y="83057"/>
                </a:cubicBezTo>
                <a:cubicBezTo>
                  <a:pt x="262129" y="37223"/>
                  <a:pt x="225171" y="0"/>
                  <a:pt x="179324" y="0"/>
                </a:cubicBezTo>
                <a:close/>
                <a:moveTo>
                  <a:pt x="-11023092" y="313943"/>
                </a:moveTo>
                <a:moveTo>
                  <a:pt x="177038" y="136766"/>
                </a:moveTo>
                <a:lnTo>
                  <a:pt x="85091" y="136766"/>
                </a:lnTo>
                <a:cubicBezTo>
                  <a:pt x="55372" y="136766"/>
                  <a:pt x="31496" y="112636"/>
                  <a:pt x="31496" y="82956"/>
                </a:cubicBezTo>
                <a:cubicBezTo>
                  <a:pt x="31496" y="53200"/>
                  <a:pt x="55372" y="29209"/>
                  <a:pt x="85091" y="29209"/>
                </a:cubicBezTo>
                <a:lnTo>
                  <a:pt x="177038" y="29209"/>
                </a:lnTo>
                <a:cubicBezTo>
                  <a:pt x="206757" y="29209"/>
                  <a:pt x="230759" y="53200"/>
                  <a:pt x="230759" y="82956"/>
                </a:cubicBezTo>
                <a:cubicBezTo>
                  <a:pt x="230759" y="112636"/>
                  <a:pt x="206757" y="136766"/>
                  <a:pt x="177038" y="136766"/>
                </a:cubicBezTo>
                <a:close/>
                <a:moveTo>
                  <a:pt x="-11159858" y="31394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8" name="Picture 1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5292" y="6219444"/>
            <a:ext cx="4140708" cy="638555"/>
          </a:xfrm>
          <a:prstGeom prst="rect">
            <a:avLst/>
          </a:prstGeom>
          <a:noFill/>
        </p:spPr>
      </p:pic>
      <p:pic>
        <p:nvPicPr>
          <p:cNvPr id="129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18967" cy="495808"/>
          </a:xfrm>
          <a:prstGeom prst="rect">
            <a:avLst/>
          </a:prstGeom>
          <a:noFill/>
        </p:spPr>
      </p:pic>
      <p:sp>
        <p:nvSpPr>
          <p:cNvPr id="130" name="Freeform 130"/>
          <p:cNvSpPr/>
          <p:nvPr/>
        </p:nvSpPr>
        <p:spPr>
          <a:xfrm>
            <a:off x="11201400" y="6324600"/>
            <a:ext cx="533400" cy="533400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78231" y="82817"/>
                </a:moveTo>
                <a:lnTo>
                  <a:pt x="78231" y="450577"/>
                </a:lnTo>
                <a:lnTo>
                  <a:pt x="455168" y="450577"/>
                </a:lnTo>
                <a:lnTo>
                  <a:pt x="455168" y="82817"/>
                </a:lnTo>
                <a:close/>
                <a:moveTo>
                  <a:pt x="-10750817" y="533400"/>
                </a:moveTo>
                <a:moveTo>
                  <a:pt x="0" y="0"/>
                </a:moveTo>
                <a:lnTo>
                  <a:pt x="533400" y="0"/>
                </a:lnTo>
                <a:lnTo>
                  <a:pt x="533400" y="533400"/>
                </a:lnTo>
                <a:lnTo>
                  <a:pt x="0" y="533400"/>
                </a:lnTo>
                <a:close/>
                <a:moveTo>
                  <a:pt x="-10668000" y="533400"/>
                </a:moveTo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" name="Freeform 131"/>
          <p:cNvSpPr/>
          <p:nvPr/>
        </p:nvSpPr>
        <p:spPr>
          <a:xfrm>
            <a:off x="6007608" y="0"/>
            <a:ext cx="6184392" cy="6861047"/>
          </a:xfrm>
          <a:custGeom>
            <a:avLst/>
            <a:gdLst/>
            <a:ahLst/>
            <a:cxnLst/>
            <a:rect l="0" t="0" r="0" b="0"/>
            <a:pathLst>
              <a:path w="6184392" h="6861047">
                <a:moveTo>
                  <a:pt x="0" y="0"/>
                </a:moveTo>
                <a:lnTo>
                  <a:pt x="6184392" y="0"/>
                </a:lnTo>
                <a:lnTo>
                  <a:pt x="6184392" y="6861047"/>
                </a:lnTo>
                <a:lnTo>
                  <a:pt x="5695569" y="6861047"/>
                </a:lnTo>
                <a:lnTo>
                  <a:pt x="5695569" y="6394743"/>
                </a:lnTo>
                <a:lnTo>
                  <a:pt x="5229224" y="6394743"/>
                </a:lnTo>
                <a:lnTo>
                  <a:pt x="5229224" y="6861047"/>
                </a:lnTo>
                <a:lnTo>
                  <a:pt x="0" y="6861047"/>
                </a:lnTo>
                <a:close/>
                <a:moveTo>
                  <a:pt x="850392" y="6858000"/>
                </a:moveTo>
              </a:path>
            </a:pathLst>
          </a:custGeom>
          <a:solidFill>
            <a:srgbClr val="472E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2" name="Picture 13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908" y="0"/>
            <a:ext cx="6197091" cy="6858000"/>
          </a:xfrm>
          <a:prstGeom prst="rect">
            <a:avLst/>
          </a:prstGeom>
          <a:noFill/>
        </p:spPr>
      </p:pic>
      <p:sp>
        <p:nvSpPr>
          <p:cNvPr id="134" name="Rectangle 134"/>
          <p:cNvSpPr/>
          <p:nvPr/>
        </p:nvSpPr>
        <p:spPr>
          <a:xfrm>
            <a:off x="543763" y="1098242"/>
            <a:ext cx="4079570" cy="10677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2" b="0" i="0" spc="0" baseline="0" dirty="0">
                <a:solidFill>
                  <a:srgbClr val="FFFFFF"/>
                </a:solidFill>
                <a:latin typeface="Georgia"/>
              </a:rPr>
              <a:t>Our transformati</a:t>
            </a:r>
            <a:r>
              <a:rPr lang="en-US" sz="3602" b="0" i="0" spc="-11" baseline="0" dirty="0">
                <a:solidFill>
                  <a:srgbClr val="FFFFFF"/>
                </a:solidFill>
                <a:latin typeface="Georgia"/>
              </a:rPr>
              <a:t>o</a:t>
            </a:r>
            <a:r>
              <a:rPr lang="en-US" sz="3602" b="0" i="0" spc="0" baseline="0" dirty="0">
                <a:solidFill>
                  <a:srgbClr val="FFFFFF"/>
                </a:solidFill>
                <a:latin typeface="Georgia"/>
              </a:rPr>
              <a:t>n </a:t>
            </a:r>
          </a:p>
          <a:p>
            <a:pPr marL="0">
              <a:lnSpc>
                <a:spcPts val="3505"/>
              </a:lnSpc>
            </a:pPr>
            <a:r>
              <a:rPr lang="en-US" sz="3600" b="0" i="0" spc="0" baseline="0" dirty="0">
                <a:solidFill>
                  <a:srgbClr val="FFFFFF"/>
                </a:solidFill>
                <a:latin typeface="Georgia"/>
              </a:rPr>
              <a:t>mission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543763" y="2752903"/>
            <a:ext cx="4319452" cy="4315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dirty="0">
                <a:solidFill>
                  <a:srgbClr val="FFFFFF"/>
                </a:solidFill>
                <a:latin typeface="OracleSans-Light"/>
              </a:rPr>
              <a:t>The future is more than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cloud, softwa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e, and tools.</a:t>
            </a:r>
            <a:r>
              <a:rPr lang="en-US" sz="1200" b="0" i="0" spc="-18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It 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equi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es</a:t>
            </a:r>
            <a:r>
              <a:rPr lang="en-US" sz="1200" b="0" i="0" spc="-21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an </a:t>
            </a:r>
          </a:p>
          <a:p>
            <a:pPr marL="0">
              <a:lnSpc>
                <a:spcPts val="2160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</a:t>
            </a:r>
            <a:r>
              <a:rPr lang="en-US" sz="1200" b="0" i="0" spc="-22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ganization-wide shift in mindset,</a:t>
            </a:r>
            <a:r>
              <a:rPr lang="en-US" sz="1200" b="0" i="0" spc="-16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cultu</a:t>
            </a:r>
            <a:r>
              <a:rPr lang="en-US" sz="1200" b="0" i="0" spc="-23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e, and w</a:t>
            </a:r>
            <a:r>
              <a:rPr lang="en-US" sz="1200" b="0" i="0" spc="-19" baseline="0" dirty="0">
                <a:solidFill>
                  <a:srgbClr val="FFFFFF"/>
                </a:solidFill>
                <a:latin typeface="OracleSans-Light"/>
              </a:rPr>
              <a:t>a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ys of working.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543763" y="3377743"/>
            <a:ext cx="3101949" cy="1717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It</a:t>
            </a:r>
            <a:r>
              <a:rPr lang="en-US" sz="1200" b="1" i="0" spc="-53" baseline="0" dirty="0">
                <a:solidFill>
                  <a:srgbClr val="C96C4F"/>
                </a:solidFill>
                <a:latin typeface="OracleSans-SemiBold"/>
              </a:rPr>
              <a:t>’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s a commitment </a:t>
            </a:r>
            <a:r>
              <a:rPr lang="en-US" sz="1200" b="1" i="0" spc="-13" baseline="0" dirty="0">
                <a:solidFill>
                  <a:srgbClr val="C96C4F"/>
                </a:solidFill>
                <a:latin typeface="OracleSans-SemiBold"/>
              </a:rPr>
              <a:t>t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o t</a:t>
            </a:r>
            <a:r>
              <a:rPr lang="en-US" sz="1200" b="1" i="0" spc="-25" baseline="0" dirty="0">
                <a:solidFill>
                  <a:srgbClr val="C96C4F"/>
                </a:solidFill>
                <a:latin typeface="OracleSans-SemiBold"/>
              </a:rPr>
              <a:t>r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ans</a:t>
            </a:r>
            <a:r>
              <a:rPr lang="en-US" sz="1200" b="1" i="0" spc="-19" baseline="0" dirty="0">
                <a:solidFill>
                  <a:srgbClr val="C96C4F"/>
                </a:solidFill>
                <a:latin typeface="OracleSans-SemiBold"/>
              </a:rPr>
              <a:t>f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orm</a:t>
            </a:r>
            <a:r>
              <a:rPr lang="en-US" sz="1200" b="1" i="0" spc="-19" baseline="0" dirty="0">
                <a:solidFill>
                  <a:srgbClr val="C96C4F"/>
                </a:solidFill>
                <a:latin typeface="OracleSans-SemiBold"/>
              </a:rPr>
              <a:t> 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f</a:t>
            </a:r>
            <a:r>
              <a:rPr lang="en-US" sz="1200" b="1" i="0" spc="-24" baseline="0" dirty="0">
                <a:solidFill>
                  <a:srgbClr val="C96C4F"/>
                </a:solidFill>
                <a:latin typeface="OracleSans-SemiBold"/>
              </a:rPr>
              <a:t>r</a:t>
            </a:r>
            <a:r>
              <a:rPr lang="en-US" sz="1200" b="1" i="0" spc="0" baseline="0" dirty="0">
                <a:solidFill>
                  <a:srgbClr val="C96C4F"/>
                </a:solidFill>
                <a:latin typeface="OracleSans-SemiBold"/>
              </a:rPr>
              <a:t>om within.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543763" y="3728263"/>
            <a:ext cx="5037405" cy="9957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As agents of change and t</a:t>
            </a:r>
            <a:r>
              <a:rPr lang="en-US" sz="1200" b="0" i="0" spc="-27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ans</a:t>
            </a:r>
            <a:r>
              <a:rPr lang="en-US" sz="1200" b="0" i="0" spc="-41" baseline="0" dirty="0">
                <a:solidFill>
                  <a:srgbClr val="FFFFFF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ormation, we will empower</a:t>
            </a:r>
            <a:r>
              <a:rPr lang="en-US" sz="1200" b="0" i="0" spc="-19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you 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 dri</a:t>
            </a:r>
            <a:r>
              <a:rPr lang="en-US" sz="1200" b="0" i="0" spc="-17" baseline="0" dirty="0">
                <a:solidFill>
                  <a:srgbClr val="FFFFFF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 your</a:t>
            </a:r>
          </a:p>
          <a:p>
            <a:pPr marL="0">
              <a:lnSpc>
                <a:spcPts val="2159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organization’s unique innovation and modernization strategy effectively,</a:t>
            </a:r>
          </a:p>
          <a:p>
            <a:pPr marL="0">
              <a:lnSpc>
                <a:spcPts val="2163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so you can adopt and sustain futu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 w</a:t>
            </a:r>
            <a:r>
              <a:rPr lang="en-US" sz="1200" b="0" i="0" spc="-16" baseline="0" dirty="0">
                <a:solidFill>
                  <a:srgbClr val="FFFFFF"/>
                </a:solidFill>
                <a:latin typeface="OracleSans-Light"/>
              </a:rPr>
              <a:t>a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ys of working as smoothly as</a:t>
            </a:r>
          </a:p>
          <a:p>
            <a:pPr marL="0">
              <a:lnSpc>
                <a:spcPts val="2159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possi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b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le, achieving 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as</a:t>
            </a:r>
            <a:r>
              <a:rPr lang="en-US" sz="1200" b="0" i="0" spc="-17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er time 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 </a:t>
            </a:r>
            <a:r>
              <a:rPr lang="en-US" sz="1200" b="0" i="0" spc="-16" baseline="0" dirty="0">
                <a:solidFill>
                  <a:srgbClr val="FFFFFF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alue.</a:t>
            </a:r>
          </a:p>
        </p:txBody>
      </p:sp>
      <p:pic>
        <p:nvPicPr>
          <p:cNvPr id="2" name="Picture 1" descr="A logo of a fish&#10;&#10;Description automatically generated with medium confidence">
            <a:extLst>
              <a:ext uri="{FF2B5EF4-FFF2-40B4-BE49-F238E27FC236}">
                <a16:creationId xmlns:a16="http://schemas.microsoft.com/office/drawing/2014/main" id="{E5894EE7-3971-9945-CC16-A8D11A648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10" y="6386500"/>
            <a:ext cx="463296" cy="46329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94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" name="Freeform 157"/>
          <p:cNvSpPr/>
          <p:nvPr/>
        </p:nvSpPr>
        <p:spPr>
          <a:xfrm>
            <a:off x="11236452" y="6396228"/>
            <a:ext cx="463296" cy="461772"/>
          </a:xfrm>
          <a:custGeom>
            <a:avLst/>
            <a:gdLst/>
            <a:ahLst/>
            <a:cxnLst/>
            <a:rect l="0" t="0" r="0" b="0"/>
            <a:pathLst>
              <a:path w="463296" h="461772">
                <a:moveTo>
                  <a:pt x="0" y="461772"/>
                </a:moveTo>
                <a:lnTo>
                  <a:pt x="463296" y="461772"/>
                </a:lnTo>
                <a:lnTo>
                  <a:pt x="463296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Freeform 158"/>
          <p:cNvSpPr/>
          <p:nvPr/>
        </p:nvSpPr>
        <p:spPr>
          <a:xfrm>
            <a:off x="11337035" y="6544057"/>
            <a:ext cx="262129" cy="166077"/>
          </a:xfrm>
          <a:custGeom>
            <a:avLst/>
            <a:gdLst/>
            <a:ahLst/>
            <a:cxnLst/>
            <a:rect l="0" t="0" r="0" b="0"/>
            <a:pathLst>
              <a:path w="262129" h="166077">
                <a:moveTo>
                  <a:pt x="179324" y="0"/>
                </a:moveTo>
                <a:lnTo>
                  <a:pt x="82932" y="0"/>
                </a:lnTo>
                <a:cubicBezTo>
                  <a:pt x="37211" y="0"/>
                  <a:pt x="0" y="37160"/>
                  <a:pt x="0" y="83057"/>
                </a:cubicBezTo>
                <a:cubicBezTo>
                  <a:pt x="128" y="128930"/>
                  <a:pt x="37211" y="166077"/>
                  <a:pt x="82932" y="166077"/>
                </a:cubicBezTo>
                <a:lnTo>
                  <a:pt x="179324" y="166077"/>
                </a:lnTo>
                <a:cubicBezTo>
                  <a:pt x="225171" y="166077"/>
                  <a:pt x="262129" y="128993"/>
                  <a:pt x="262129" y="83057"/>
                </a:cubicBezTo>
                <a:cubicBezTo>
                  <a:pt x="262129" y="37223"/>
                  <a:pt x="225171" y="0"/>
                  <a:pt x="179324" y="0"/>
                </a:cubicBezTo>
                <a:close/>
                <a:moveTo>
                  <a:pt x="-11023092" y="313943"/>
                </a:moveTo>
                <a:moveTo>
                  <a:pt x="177038" y="136766"/>
                </a:moveTo>
                <a:lnTo>
                  <a:pt x="85091" y="136766"/>
                </a:lnTo>
                <a:cubicBezTo>
                  <a:pt x="55372" y="136766"/>
                  <a:pt x="31496" y="112636"/>
                  <a:pt x="31496" y="82956"/>
                </a:cubicBezTo>
                <a:cubicBezTo>
                  <a:pt x="31496" y="53200"/>
                  <a:pt x="55372" y="29209"/>
                  <a:pt x="85091" y="29209"/>
                </a:cubicBezTo>
                <a:lnTo>
                  <a:pt x="177038" y="29209"/>
                </a:lnTo>
                <a:cubicBezTo>
                  <a:pt x="206757" y="29209"/>
                  <a:pt x="230759" y="53200"/>
                  <a:pt x="230759" y="82956"/>
                </a:cubicBezTo>
                <a:cubicBezTo>
                  <a:pt x="230759" y="112636"/>
                  <a:pt x="206757" y="136766"/>
                  <a:pt x="177038" y="136766"/>
                </a:cubicBezTo>
                <a:close/>
                <a:moveTo>
                  <a:pt x="-11159858" y="31394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9" name="Picture 15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3333" y="2319910"/>
            <a:ext cx="3478529" cy="3458844"/>
          </a:xfrm>
          <a:prstGeom prst="rect">
            <a:avLst/>
          </a:prstGeom>
          <a:noFill/>
        </p:spPr>
      </p:pic>
      <p:pic>
        <p:nvPicPr>
          <p:cNvPr id="160" name="Picture 16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71382" y="2018538"/>
            <a:ext cx="3959352" cy="2881883"/>
          </a:xfrm>
          <a:prstGeom prst="rect">
            <a:avLst/>
          </a:prstGeom>
          <a:noFill/>
        </p:spPr>
      </p:pic>
      <p:pic>
        <p:nvPicPr>
          <p:cNvPr id="161" name="Picture 16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9004" y="763779"/>
            <a:ext cx="3370706" cy="2740025"/>
          </a:xfrm>
          <a:prstGeom prst="rect">
            <a:avLst/>
          </a:prstGeom>
          <a:noFill/>
        </p:spPr>
      </p:pic>
      <p:pic>
        <p:nvPicPr>
          <p:cNvPr id="162" name="Picture 1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5464" y="5963412"/>
            <a:ext cx="5815584" cy="894588"/>
          </a:xfrm>
          <a:prstGeom prst="rect">
            <a:avLst/>
          </a:prstGeom>
          <a:noFill/>
        </p:spPr>
      </p:pic>
      <p:pic>
        <p:nvPicPr>
          <p:cNvPr id="163" name="Picture 16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36" y="0"/>
            <a:ext cx="3569208" cy="792480"/>
          </a:xfrm>
          <a:prstGeom prst="rect">
            <a:avLst/>
          </a:prstGeom>
          <a:noFill/>
        </p:spPr>
      </p:pic>
      <p:sp>
        <p:nvSpPr>
          <p:cNvPr id="174" name="Rectangle 174"/>
          <p:cNvSpPr/>
          <p:nvPr/>
        </p:nvSpPr>
        <p:spPr>
          <a:xfrm>
            <a:off x="543763" y="2089445"/>
            <a:ext cx="285815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FFFFFF"/>
                </a:solidFill>
                <a:latin typeface="Georgia"/>
              </a:rPr>
              <a:t>Change vision</a:t>
            </a:r>
          </a:p>
        </p:txBody>
      </p:sp>
      <p:sp>
        <p:nvSpPr>
          <p:cNvPr id="175" name="Rectangle 175"/>
          <p:cNvSpPr/>
          <p:nvPr/>
        </p:nvSpPr>
        <p:spPr>
          <a:xfrm>
            <a:off x="543763" y="2901112"/>
            <a:ext cx="6051657" cy="8899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-34" baseline="0" dirty="0">
                <a:solidFill>
                  <a:srgbClr val="FFFFFF"/>
                </a:solidFill>
                <a:latin typeface="OracleSans-Light"/>
              </a:rPr>
              <a:t>W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e’ll collabo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 with you </a:t>
            </a:r>
            <a:r>
              <a:rPr lang="en-US" sz="1200" b="0" i="0" spc="-15" baseline="0" dirty="0">
                <a:solidFill>
                  <a:srgbClr val="FFFFFF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 understand the current state of your organization, work to</a:t>
            </a:r>
          </a:p>
          <a:p>
            <a:pPr marL="0">
              <a:lnSpc>
                <a:spcPts val="1895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understand your objecti</a:t>
            </a:r>
            <a:r>
              <a:rPr lang="en-US" sz="1200" b="0" i="0" spc="-16" baseline="0" dirty="0">
                <a:solidFill>
                  <a:srgbClr val="FFFFFF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es, and help define what t</a:t>
            </a:r>
            <a:r>
              <a:rPr lang="en-US" sz="1200" b="0" i="0" spc="-27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ans</a:t>
            </a:r>
            <a:r>
              <a:rPr lang="en-US" sz="1200" b="0" i="0" spc="-41" baseline="0" dirty="0">
                <a:solidFill>
                  <a:srgbClr val="FFFFFF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ormation looks like fo</a:t>
            </a:r>
            <a:r>
              <a:rPr lang="en-US" sz="1200" dirty="0">
                <a:solidFill>
                  <a:srgbClr val="FFFFFF"/>
                </a:solidFill>
                <a:latin typeface="OracleSans-Light"/>
              </a:rPr>
              <a:t>r you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.</a:t>
            </a:r>
            <a:b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</a:b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We will craft a nar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ati</a:t>
            </a:r>
            <a:r>
              <a:rPr lang="en-US" sz="1200" b="0" i="0" spc="-16" baseline="0" dirty="0">
                <a:solidFill>
                  <a:srgbClr val="FFFFFF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e, provide a roadmap, articulate the benefits, and dri</a:t>
            </a:r>
            <a:r>
              <a:rPr lang="en-US" sz="1200" b="0" i="0" spc="-17" baseline="0" dirty="0">
                <a:solidFill>
                  <a:srgbClr val="FFFFFF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 t</a:t>
            </a:r>
            <a:r>
              <a:rPr lang="en-US" sz="1200" b="0" i="0" spc="-27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anspa</a:t>
            </a:r>
            <a:r>
              <a:rPr lang="en-US" sz="1200" b="0" i="0" spc="-25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ency</a:t>
            </a:r>
            <a:b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</a:b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as leadership discusses the</a:t>
            </a:r>
            <a:r>
              <a:rPr lang="en-US" sz="1200" b="0" i="0" spc="-19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importance of this t</a:t>
            </a:r>
            <a:r>
              <a:rPr lang="en-US" sz="1200" b="0" i="0" spc="-27" baseline="0" dirty="0">
                <a:solidFill>
                  <a:srgbClr val="FFFFFF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ans</a:t>
            </a:r>
            <a:r>
              <a:rPr lang="en-US" sz="1200" b="0" i="0" spc="-41" baseline="0" dirty="0">
                <a:solidFill>
                  <a:srgbClr val="FFFFFF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FFFFFF"/>
                </a:solidFill>
                <a:latin typeface="OracleSans-Light"/>
              </a:rPr>
              <a:t>ormation in your business. </a:t>
            </a:r>
          </a:p>
        </p:txBody>
      </p:sp>
      <p:pic>
        <p:nvPicPr>
          <p:cNvPr id="2" name="Picture 1" descr="A logo of a fish&#10;&#10;Description automatically generated with medium confidence">
            <a:extLst>
              <a:ext uri="{FF2B5EF4-FFF2-40B4-BE49-F238E27FC236}">
                <a16:creationId xmlns:a16="http://schemas.microsoft.com/office/drawing/2014/main" id="{7892CFA5-EA2B-4490-35C7-FDAF0F435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10" y="6386500"/>
            <a:ext cx="463296" cy="4632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147">
            <a:extLst>
              <a:ext uri="{FF2B5EF4-FFF2-40B4-BE49-F238E27FC236}">
                <a16:creationId xmlns:a16="http://schemas.microsoft.com/office/drawing/2014/main" id="{DAA9BD29-A0F1-499F-4F43-5452A002361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763" y="4095971"/>
            <a:ext cx="291887" cy="249913"/>
          </a:xfrm>
          <a:prstGeom prst="rect">
            <a:avLst/>
          </a:prstGeom>
          <a:noFill/>
        </p:spPr>
      </p:pic>
      <p:pic>
        <p:nvPicPr>
          <p:cNvPr id="4" name="Picture 148">
            <a:extLst>
              <a:ext uri="{FF2B5EF4-FFF2-40B4-BE49-F238E27FC236}">
                <a16:creationId xmlns:a16="http://schemas.microsoft.com/office/drawing/2014/main" id="{307A8915-013E-E818-1E4A-ADEFA2CBCDC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101" y="4048912"/>
            <a:ext cx="295090" cy="325222"/>
          </a:xfrm>
          <a:prstGeom prst="rect">
            <a:avLst/>
          </a:prstGeom>
          <a:noFill/>
        </p:spPr>
      </p:pic>
      <p:pic>
        <p:nvPicPr>
          <p:cNvPr id="5" name="Picture 149">
            <a:extLst>
              <a:ext uri="{FF2B5EF4-FFF2-40B4-BE49-F238E27FC236}">
                <a16:creationId xmlns:a16="http://schemas.microsoft.com/office/drawing/2014/main" id="{EB5FDF62-381C-DF84-EEE4-C089FE0FB309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8276" y="4086934"/>
            <a:ext cx="262004" cy="258504"/>
          </a:xfrm>
          <a:prstGeom prst="rect">
            <a:avLst/>
          </a:prstGeom>
          <a:noFill/>
        </p:spPr>
      </p:pic>
      <p:sp>
        <p:nvSpPr>
          <p:cNvPr id="6" name="Rectangle 150">
            <a:extLst>
              <a:ext uri="{FF2B5EF4-FFF2-40B4-BE49-F238E27FC236}">
                <a16:creationId xmlns:a16="http://schemas.microsoft.com/office/drawing/2014/main" id="{70A89FDD-3F0C-A950-D4FF-7DADCB14E480}"/>
              </a:ext>
            </a:extLst>
          </p:cNvPr>
          <p:cNvSpPr/>
          <p:nvPr/>
        </p:nvSpPr>
        <p:spPr>
          <a:xfrm>
            <a:off x="1030850" y="4035645"/>
            <a:ext cx="571278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120519" algn="l"/>
                <a:tab pos="4258945" algn="l"/>
              </a:tabLst>
            </a:pPr>
            <a:r>
              <a:rPr lang="en-US" sz="1200" b="1" i="0" spc="0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Current State	Art of the Possible	Roadmap Deliverable</a:t>
            </a:r>
            <a:br>
              <a:rPr lang="en-US" sz="1200" b="1" i="0" spc="0" baseline="0" dirty="0">
                <a:solidFill>
                  <a:srgbClr val="FFFFFF"/>
                </a:solidFill>
                <a:latin typeface="Aptos Display" panose="020B0004020202020204" pitchFamily="34" charset="0"/>
              </a:rPr>
            </a:br>
            <a:r>
              <a:rPr lang="en-US" sz="1200" b="1" i="0" spc="0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Assessment	</a:t>
            </a:r>
            <a:r>
              <a:rPr lang="en-US" sz="1200" b="1" i="0" spc="-39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W</a:t>
            </a:r>
            <a:r>
              <a:rPr lang="en-US" sz="1200" b="1" i="0" spc="0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orkshop	and T</a:t>
            </a:r>
            <a:r>
              <a:rPr lang="en-US" sz="1200" b="1" i="0" spc="-24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r</a:t>
            </a:r>
            <a:r>
              <a:rPr lang="en-US" sz="1200" b="1" i="0" spc="0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ac</a:t>
            </a:r>
            <a:r>
              <a:rPr lang="en-US" sz="1200" b="1" i="0" spc="-27" baseline="0" dirty="0">
                <a:solidFill>
                  <a:srgbClr val="FFFFFF"/>
                </a:solidFill>
                <a:latin typeface="Aptos Display" panose="020B0004020202020204" pitchFamily="34" charset="0"/>
              </a:rPr>
              <a:t>k</a:t>
            </a:r>
            <a:r>
              <a:rPr lang="en-US" sz="1200" b="1" dirty="0">
                <a:solidFill>
                  <a:srgbClr val="FFFFFF"/>
                </a:solidFill>
                <a:latin typeface="Aptos Display" panose="020B0004020202020204" pitchFamily="34" charset="0"/>
              </a:rPr>
              <a:t>ing Tool</a:t>
            </a:r>
            <a:endParaRPr lang="en-US" sz="1200" b="1" i="0" spc="0" baseline="0" dirty="0">
              <a:solidFill>
                <a:srgbClr val="FFFFFF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reeform 18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94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0" name="Freeform 190"/>
          <p:cNvSpPr/>
          <p:nvPr/>
        </p:nvSpPr>
        <p:spPr>
          <a:xfrm>
            <a:off x="11236452" y="6396228"/>
            <a:ext cx="463296" cy="461772"/>
          </a:xfrm>
          <a:custGeom>
            <a:avLst/>
            <a:gdLst/>
            <a:ahLst/>
            <a:cxnLst/>
            <a:rect l="0" t="0" r="0" b="0"/>
            <a:pathLst>
              <a:path w="463296" h="461772">
                <a:moveTo>
                  <a:pt x="0" y="461772"/>
                </a:moveTo>
                <a:lnTo>
                  <a:pt x="463296" y="461772"/>
                </a:lnTo>
                <a:lnTo>
                  <a:pt x="463296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463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Freeform 191"/>
          <p:cNvSpPr/>
          <p:nvPr/>
        </p:nvSpPr>
        <p:spPr>
          <a:xfrm>
            <a:off x="11337035" y="6544057"/>
            <a:ext cx="262129" cy="166077"/>
          </a:xfrm>
          <a:custGeom>
            <a:avLst/>
            <a:gdLst/>
            <a:ahLst/>
            <a:cxnLst/>
            <a:rect l="0" t="0" r="0" b="0"/>
            <a:pathLst>
              <a:path w="262129" h="166077">
                <a:moveTo>
                  <a:pt x="179324" y="0"/>
                </a:moveTo>
                <a:lnTo>
                  <a:pt x="82932" y="0"/>
                </a:lnTo>
                <a:cubicBezTo>
                  <a:pt x="37211" y="0"/>
                  <a:pt x="0" y="37160"/>
                  <a:pt x="0" y="83057"/>
                </a:cubicBezTo>
                <a:cubicBezTo>
                  <a:pt x="128" y="128930"/>
                  <a:pt x="37211" y="166077"/>
                  <a:pt x="82932" y="166077"/>
                </a:cubicBezTo>
                <a:lnTo>
                  <a:pt x="179324" y="166077"/>
                </a:lnTo>
                <a:cubicBezTo>
                  <a:pt x="225171" y="166077"/>
                  <a:pt x="262129" y="128993"/>
                  <a:pt x="262129" y="83057"/>
                </a:cubicBezTo>
                <a:cubicBezTo>
                  <a:pt x="262129" y="37223"/>
                  <a:pt x="225171" y="0"/>
                  <a:pt x="179324" y="0"/>
                </a:cubicBezTo>
                <a:close/>
                <a:moveTo>
                  <a:pt x="-11023092" y="313943"/>
                </a:moveTo>
                <a:moveTo>
                  <a:pt x="177038" y="136766"/>
                </a:moveTo>
                <a:lnTo>
                  <a:pt x="85091" y="136766"/>
                </a:lnTo>
                <a:cubicBezTo>
                  <a:pt x="55372" y="136766"/>
                  <a:pt x="31496" y="112636"/>
                  <a:pt x="31496" y="82956"/>
                </a:cubicBezTo>
                <a:cubicBezTo>
                  <a:pt x="31496" y="53200"/>
                  <a:pt x="55372" y="29209"/>
                  <a:pt x="85091" y="29209"/>
                </a:cubicBezTo>
                <a:lnTo>
                  <a:pt x="177038" y="29209"/>
                </a:lnTo>
                <a:cubicBezTo>
                  <a:pt x="206757" y="29209"/>
                  <a:pt x="230759" y="53200"/>
                  <a:pt x="230759" y="82956"/>
                </a:cubicBezTo>
                <a:cubicBezTo>
                  <a:pt x="230759" y="112636"/>
                  <a:pt x="206757" y="136766"/>
                  <a:pt x="177038" y="136766"/>
                </a:cubicBezTo>
                <a:close/>
                <a:moveTo>
                  <a:pt x="-11159858" y="31394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2" name="Freeform 192"/>
          <p:cNvSpPr/>
          <p:nvPr/>
        </p:nvSpPr>
        <p:spPr>
          <a:xfrm>
            <a:off x="0" y="0"/>
            <a:ext cx="4114799" cy="6858000"/>
          </a:xfrm>
          <a:custGeom>
            <a:avLst/>
            <a:gdLst/>
            <a:ahLst/>
            <a:cxnLst/>
            <a:rect l="0" t="0" r="0" b="0"/>
            <a:pathLst>
              <a:path w="4114799" h="6858000">
                <a:moveTo>
                  <a:pt x="0" y="6858000"/>
                </a:moveTo>
                <a:lnTo>
                  <a:pt x="4114799" y="6858000"/>
                </a:lnTo>
                <a:lnTo>
                  <a:pt x="411479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93" name="Picture 19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491" y="6190492"/>
            <a:ext cx="5457190" cy="660831"/>
          </a:xfrm>
          <a:prstGeom prst="rect">
            <a:avLst/>
          </a:prstGeom>
          <a:noFill/>
        </p:spPr>
      </p:pic>
      <p:pic>
        <p:nvPicPr>
          <p:cNvPr id="194" name="Picture 19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1443" y="0"/>
            <a:ext cx="4666488" cy="1321561"/>
          </a:xfrm>
          <a:prstGeom prst="rect">
            <a:avLst/>
          </a:prstGeom>
          <a:noFill/>
        </p:spPr>
      </p:pic>
      <p:pic>
        <p:nvPicPr>
          <p:cNvPr id="195" name="Picture 19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3356" y="1"/>
            <a:ext cx="3517391" cy="1129283"/>
          </a:xfrm>
          <a:prstGeom prst="rect">
            <a:avLst/>
          </a:prstGeom>
          <a:noFill/>
        </p:spPr>
      </p:pic>
      <p:pic>
        <p:nvPicPr>
          <p:cNvPr id="202" name="Picture 20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3944" y="-6095"/>
            <a:ext cx="8068056" cy="2127504"/>
          </a:xfrm>
          <a:prstGeom prst="rect">
            <a:avLst/>
          </a:prstGeom>
          <a:noFill/>
        </p:spPr>
      </p:pic>
      <p:sp>
        <p:nvSpPr>
          <p:cNvPr id="204" name="Rectangle 204"/>
          <p:cNvSpPr/>
          <p:nvPr/>
        </p:nvSpPr>
        <p:spPr>
          <a:xfrm>
            <a:off x="543153" y="500009"/>
            <a:ext cx="2568903" cy="7865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95" b="0" i="0" spc="0" baseline="0" dirty="0">
                <a:solidFill>
                  <a:srgbClr val="48423D"/>
                </a:solidFill>
                <a:latin typeface="Georgia"/>
              </a:rPr>
              <a:t>How we assemble </a:t>
            </a:r>
          </a:p>
          <a:p>
            <a:pPr marL="0">
              <a:lnSpc>
                <a:spcPts val="2796"/>
              </a:lnSpc>
            </a:pPr>
            <a:r>
              <a:rPr lang="en-US" sz="2498" b="0" i="0" spc="0" baseline="0" dirty="0">
                <a:solidFill>
                  <a:srgbClr val="48423D"/>
                </a:solidFill>
                <a:latin typeface="Georgia"/>
              </a:rPr>
              <a:t>your dream team</a:t>
            </a:r>
          </a:p>
        </p:txBody>
      </p:sp>
      <p:sp>
        <p:nvSpPr>
          <p:cNvPr id="206" name="Rectangle 206"/>
          <p:cNvSpPr/>
          <p:nvPr/>
        </p:nvSpPr>
        <p:spPr>
          <a:xfrm>
            <a:off x="523341" y="1529512"/>
            <a:ext cx="3358548" cy="24600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When</a:t>
            </a:r>
            <a:r>
              <a:rPr lang="en-US" sz="1200" b="0" i="0" spc="-30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it comes 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 t</a:t>
            </a:r>
            <a:r>
              <a:rPr lang="en-US" sz="1200" b="0" i="0" spc="-27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ans</a:t>
            </a:r>
            <a:r>
              <a:rPr lang="en-US" sz="1200" b="0" i="0" spc="-41" baseline="0" dirty="0">
                <a:solidFill>
                  <a:srgbClr val="48423D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ormation, we </a:t>
            </a:r>
            <a:r>
              <a:rPr lang="en-US" sz="1200" b="0" i="0" spc="-39" baseline="0" dirty="0">
                <a:solidFill>
                  <a:srgbClr val="48423D"/>
                </a:solidFill>
                <a:latin typeface="OracleSans-Light"/>
              </a:rPr>
              <a:t>f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eel</a:t>
            </a:r>
            <a:r>
              <a:rPr lang="en-US" sz="1200" b="0" i="0" spc="-18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you. </a:t>
            </a:r>
          </a:p>
          <a:p>
            <a:pPr marL="0">
              <a:lnSpc>
                <a:spcPct val="150000"/>
              </a:lnSpc>
            </a:pPr>
            <a:endParaRPr lang="en-US" sz="1200" b="0" i="0" spc="0" baseline="0" dirty="0">
              <a:solidFill>
                <a:srgbClr val="48423D"/>
              </a:solidFill>
              <a:latin typeface="OracleSans-Light"/>
            </a:endParaRPr>
          </a:p>
          <a:p>
            <a:pPr marL="0">
              <a:lnSpc>
                <a:spcPct val="150000"/>
              </a:lnSpc>
            </a:pP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Ma</a:t>
            </a:r>
            <a:r>
              <a:rPr lang="en-US" sz="1200" b="0" i="0" spc="-32" baseline="0" dirty="0">
                <a:solidFill>
                  <a:srgbClr val="48423D"/>
                </a:solidFill>
                <a:latin typeface="OracleSans-Light"/>
              </a:rPr>
              <a:t>n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y of us h</a:t>
            </a:r>
            <a:r>
              <a:rPr lang="en-US" sz="1200" b="0" i="0" spc="-20" baseline="0" dirty="0">
                <a:solidFill>
                  <a:srgbClr val="48423D"/>
                </a:solidFill>
                <a:latin typeface="OracleSans-Light"/>
              </a:rPr>
              <a:t>a</a:t>
            </a:r>
            <a:r>
              <a:rPr lang="en-US" sz="1200" b="0" i="0" spc="-16" baseline="0" dirty="0">
                <a:solidFill>
                  <a:srgbClr val="48423D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</a:t>
            </a:r>
            <a:r>
              <a:rPr lang="en-US" sz="1200" b="0" i="0" spc="-19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been</a:t>
            </a:r>
            <a:r>
              <a:rPr lang="en-US" sz="1200" b="0" i="0" spc="-18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in your shoes</a:t>
            </a:r>
            <a:r>
              <a:rPr lang="en-US" sz="1200" b="0" i="0" spc="-21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as clients</a:t>
            </a:r>
          </a:p>
          <a:p>
            <a:pPr marL="0">
              <a:lnSpc>
                <a:spcPct val="150000"/>
              </a:lnSpc>
            </a:pP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and h</a:t>
            </a:r>
            <a:r>
              <a:rPr lang="en-US" sz="1200" b="0" i="0" spc="-17" baseline="0" dirty="0">
                <a:solidFill>
                  <a:srgbClr val="48423D"/>
                </a:solidFill>
                <a:latin typeface="OracleSans-Light"/>
              </a:rPr>
              <a:t>a</a:t>
            </a:r>
            <a:r>
              <a:rPr lang="en-US" sz="1200" b="0" i="0" spc="-16" baseline="0" dirty="0">
                <a:solidFill>
                  <a:srgbClr val="48423D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</a:t>
            </a:r>
            <a:r>
              <a:rPr lang="en-US" sz="1200" b="0" i="0" spc="-19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p</a:t>
            </a:r>
            <a:r>
              <a:rPr lang="en-US" sz="1200" b="0" i="0" spc="-21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evious experience</a:t>
            </a:r>
            <a:r>
              <a:rPr lang="en-US" sz="1200" b="0" i="0" spc="-31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in your industr</a:t>
            </a:r>
            <a:r>
              <a:rPr lang="en-US" sz="1200" b="0" i="0" spc="-69" baseline="0" dirty="0">
                <a:solidFill>
                  <a:srgbClr val="48423D"/>
                </a:solidFill>
                <a:latin typeface="OracleSans-Light"/>
              </a:rPr>
              <a:t>y.</a:t>
            </a:r>
          </a:p>
          <a:p>
            <a:pPr marL="0">
              <a:lnSpc>
                <a:spcPct val="150000"/>
              </a:lnSpc>
            </a:pPr>
            <a:endParaRPr lang="en-US" sz="1200" b="0" i="0" spc="-133" baseline="0" dirty="0">
              <a:solidFill>
                <a:srgbClr val="48423D"/>
              </a:solidFill>
              <a:latin typeface="OracleSans-Light"/>
            </a:endParaRPr>
          </a:p>
          <a:p>
            <a:pPr marL="0">
              <a:lnSpc>
                <a:spcPct val="150000"/>
              </a:lnSpc>
            </a:pPr>
            <a:r>
              <a:rPr lang="en-US" sz="1200" b="0" i="0" spc="-133" baseline="0" dirty="0">
                <a:solidFill>
                  <a:srgbClr val="48423D"/>
                </a:solidFill>
                <a:latin typeface="OracleSans-Light"/>
              </a:rPr>
              <a:t>Y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ou can count on us 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 di</a:t>
            </a:r>
            <a:r>
              <a:rPr lang="en-US" sz="1200" b="0" i="0" spc="-17" baseline="0" dirty="0">
                <a:solidFill>
                  <a:srgbClr val="48423D"/>
                </a:solidFill>
                <a:latin typeface="OracleSans-Light"/>
              </a:rPr>
              <a:t>v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 deep</a:t>
            </a:r>
            <a:r>
              <a:rPr lang="en-US" sz="1200" b="0" i="0" spc="-27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in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 </a:t>
            </a: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unexpec</a:t>
            </a:r>
            <a:r>
              <a:rPr lang="en-US" sz="1202" b="0" i="0" spc="-16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ed</a:t>
            </a:r>
            <a:endParaRPr lang="en-US" sz="1202" spc="-29" dirty="0">
              <a:solidFill>
                <a:srgbClr val="48423D"/>
              </a:solidFill>
              <a:latin typeface="OracleSans-Light"/>
            </a:endParaRPr>
          </a:p>
          <a:p>
            <a:pPr marL="0">
              <a:lnSpc>
                <a:spcPct val="150000"/>
              </a:lnSpc>
            </a:pP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situations and eme</a:t>
            </a:r>
            <a:r>
              <a:rPr lang="en-US" sz="1202" b="0" i="0" spc="-26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ge</a:t>
            </a:r>
            <a:r>
              <a:rPr lang="en-US" sz="1202" b="0" i="0" spc="-28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vic</a:t>
            </a:r>
            <a:r>
              <a:rPr lang="en-US" sz="1202" b="0" i="0" spc="-16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2" b="0" i="0" spc="0" baseline="0" dirty="0">
                <a:solidFill>
                  <a:srgbClr val="48423D"/>
                </a:solidFill>
                <a:latin typeface="OracleSans-Light"/>
              </a:rPr>
              <a:t>orious—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because</a:t>
            </a:r>
            <a:r>
              <a:rPr lang="en-US" sz="1200" b="0" i="0" spc="-19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we</a:t>
            </a:r>
            <a:r>
              <a:rPr lang="en-US" sz="1200" b="0" i="0" spc="-41" baseline="0" dirty="0">
                <a:solidFill>
                  <a:srgbClr val="48423D"/>
                </a:solidFill>
                <a:latin typeface="OracleSans-Light"/>
              </a:rPr>
              <a:t>’</a:t>
            </a:r>
            <a:r>
              <a:rPr lang="en-US" sz="1200" b="0" i="0" spc="-24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</a:t>
            </a:r>
          </a:p>
          <a:p>
            <a:pPr marL="0">
              <a:lnSpc>
                <a:spcPct val="150000"/>
              </a:lnSpc>
            </a:pP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st</a:t>
            </a:r>
            <a:r>
              <a:rPr lang="en-US" sz="1200" b="0" i="0" spc="-25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onger 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ogethe</a:t>
            </a:r>
            <a:r>
              <a:rPr lang="en-US" sz="1200" b="0" i="0" spc="-48" baseline="0" dirty="0">
                <a:solidFill>
                  <a:srgbClr val="48423D"/>
                </a:solidFill>
                <a:latin typeface="OracleSans-Light"/>
              </a:rPr>
              <a:t>r.</a:t>
            </a:r>
          </a:p>
          <a:p>
            <a:pPr marL="0">
              <a:lnSpc>
                <a:spcPct val="150000"/>
              </a:lnSpc>
            </a:pPr>
            <a:endParaRPr lang="en-US" sz="1200" b="0" i="0" spc="0" baseline="0" dirty="0">
              <a:solidFill>
                <a:srgbClr val="48423D"/>
              </a:solidFill>
              <a:latin typeface="OracleSans-Light"/>
            </a:endParaRPr>
          </a:p>
        </p:txBody>
      </p:sp>
      <p:sp>
        <p:nvSpPr>
          <p:cNvPr id="208" name="Rectangle 208"/>
          <p:cNvSpPr/>
          <p:nvPr/>
        </p:nvSpPr>
        <p:spPr>
          <a:xfrm>
            <a:off x="5082285" y="2614256"/>
            <a:ext cx="5820824" cy="1697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03" b="0" i="0" spc="0" baseline="0" dirty="0">
                <a:solidFill>
                  <a:srgbClr val="FFFFFF"/>
                </a:solidFill>
                <a:latin typeface="OracleSans-Light"/>
              </a:rPr>
              <a:t>We are a team of change specialists,</a:t>
            </a:r>
            <a:r>
              <a:rPr lang="en-US" sz="1103" b="0" i="0" spc="-16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103" b="0" i="0" spc="0" baseline="0" dirty="0">
                <a:solidFill>
                  <a:srgbClr val="FFFFFF"/>
                </a:solidFill>
                <a:latin typeface="OracleSans-Light"/>
              </a:rPr>
              <a:t>leaders, architects, communicators,</a:t>
            </a:r>
            <a:r>
              <a:rPr lang="en-US" sz="1103" b="0" i="0" spc="-19" baseline="0" dirty="0">
                <a:solidFill>
                  <a:srgbClr val="FFFFFF"/>
                </a:solidFill>
                <a:latin typeface="OracleSans-Light"/>
              </a:rPr>
              <a:t> </a:t>
            </a:r>
            <a:r>
              <a:rPr lang="en-US" sz="1103" b="0" i="0" spc="0" baseline="0" dirty="0">
                <a:solidFill>
                  <a:srgbClr val="FFFFFF"/>
                </a:solidFill>
                <a:latin typeface="OracleSans-Light"/>
              </a:rPr>
              <a:t>and problem solvers. </a:t>
            </a:r>
          </a:p>
        </p:txBody>
      </p:sp>
      <p:sp>
        <p:nvSpPr>
          <p:cNvPr id="225" name="Rectangle 225"/>
          <p:cNvSpPr/>
          <p:nvPr/>
        </p:nvSpPr>
        <p:spPr>
          <a:xfrm>
            <a:off x="513892" y="3919126"/>
            <a:ext cx="1143914" cy="3110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312D2A"/>
                </a:solidFill>
                <a:latin typeface="Georgia"/>
              </a:rPr>
              <a:t>Contact us!</a:t>
            </a:r>
          </a:p>
        </p:txBody>
      </p:sp>
      <p:sp>
        <p:nvSpPr>
          <p:cNvPr id="226" name="Rectangle 226"/>
          <p:cNvSpPr/>
          <p:nvPr/>
        </p:nvSpPr>
        <p:spPr>
          <a:xfrm>
            <a:off x="513892" y="4304636"/>
            <a:ext cx="3124253" cy="9958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If you a</a:t>
            </a:r>
            <a:r>
              <a:rPr lang="en-US" sz="1200" b="0" i="0" spc="-25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 in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</a:t>
            </a:r>
            <a:r>
              <a:rPr lang="en-US" sz="1200" b="0" i="0" spc="-25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es</a:t>
            </a:r>
            <a:r>
              <a:rPr lang="en-US" sz="1200" b="0" i="0" spc="-17" baseline="0" dirty="0">
                <a:solidFill>
                  <a:srgbClr val="48423D"/>
                </a:solidFill>
                <a:latin typeface="OracleSans-Light"/>
              </a:rPr>
              <a:t>t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ed</a:t>
            </a:r>
            <a:r>
              <a:rPr lang="en-US" sz="1200" b="0" i="0" spc="-15" baseline="0" dirty="0">
                <a:solidFill>
                  <a:srgbClr val="48423D"/>
                </a:solidFill>
                <a:latin typeface="OracleSans-Light"/>
              </a:rPr>
              <a:t> 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in learning mo</a:t>
            </a:r>
            <a:r>
              <a:rPr lang="en-US" sz="1200" b="0" i="0" spc="-21" baseline="0" dirty="0">
                <a:solidFill>
                  <a:srgbClr val="48423D"/>
                </a:solidFill>
                <a:latin typeface="OracleSans-Light"/>
              </a:rPr>
              <a:t>r</a:t>
            </a: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e about </a:t>
            </a:r>
          </a:p>
          <a:p>
            <a:pPr marL="0">
              <a:lnSpc>
                <a:spcPts val="2159"/>
              </a:lnSpc>
            </a:pP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how Infused Innovations can drive innovation</a:t>
            </a:r>
            <a:b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</a:b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and modernization in your organization, reach</a:t>
            </a:r>
            <a:b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</a:br>
            <a:r>
              <a:rPr lang="en-US" sz="1200" b="0" i="0" spc="0" baseline="0" dirty="0">
                <a:solidFill>
                  <a:srgbClr val="48423D"/>
                </a:solidFill>
                <a:latin typeface="OracleSans-Light"/>
              </a:rPr>
              <a:t>out for a conversation!</a:t>
            </a:r>
            <a:endParaRPr lang="en-US" sz="1202" b="0" i="0" spc="-65" baseline="0" dirty="0">
              <a:ln w="4362">
                <a:solidFill>
                  <a:srgbClr val="C96C4F"/>
                </a:solidFill>
                <a:prstDash val="solid"/>
              </a:ln>
              <a:solidFill>
                <a:srgbClr val="C96C4F"/>
              </a:solidFill>
              <a:latin typeface="OracleSans-Light"/>
            </a:endParaRPr>
          </a:p>
        </p:txBody>
      </p:sp>
      <p:pic>
        <p:nvPicPr>
          <p:cNvPr id="2" name="Picture 1" descr="A logo of a fish&#10;&#10;Description automatically generated with medium confidence">
            <a:extLst>
              <a:ext uri="{FF2B5EF4-FFF2-40B4-BE49-F238E27FC236}">
                <a16:creationId xmlns:a16="http://schemas.microsoft.com/office/drawing/2014/main" id="{55B7E2DE-5344-2F18-87FC-85FB6C9A1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10" y="6386500"/>
            <a:ext cx="463296" cy="4632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Freeform 202">
            <a:extLst>
              <a:ext uri="{FF2B5EF4-FFF2-40B4-BE49-F238E27FC236}">
                <a16:creationId xmlns:a16="http://schemas.microsoft.com/office/drawing/2014/main" id="{556CF1C4-1205-0F01-9631-179E52DABE94}"/>
              </a:ext>
            </a:extLst>
          </p:cNvPr>
          <p:cNvSpPr/>
          <p:nvPr/>
        </p:nvSpPr>
        <p:spPr>
          <a:xfrm>
            <a:off x="-4312" y="5446709"/>
            <a:ext cx="12196311" cy="1409700"/>
          </a:xfrm>
          <a:custGeom>
            <a:avLst/>
            <a:gdLst/>
            <a:ahLst/>
            <a:cxnLst/>
            <a:rect l="0" t="0" r="0" b="0"/>
            <a:pathLst>
              <a:path w="7772400" h="1409700">
                <a:moveTo>
                  <a:pt x="0" y="1409700"/>
                </a:moveTo>
                <a:lnTo>
                  <a:pt x="7772400" y="1409700"/>
                </a:lnTo>
                <a:lnTo>
                  <a:pt x="7772400" y="0"/>
                </a:lnTo>
                <a:lnTo>
                  <a:pt x="0" y="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Freeform 191">
            <a:extLst>
              <a:ext uri="{FF2B5EF4-FFF2-40B4-BE49-F238E27FC236}">
                <a16:creationId xmlns:a16="http://schemas.microsoft.com/office/drawing/2014/main" id="{1648018E-7DB1-59E5-701F-53DF88B7E3C9}"/>
              </a:ext>
            </a:extLst>
          </p:cNvPr>
          <p:cNvSpPr/>
          <p:nvPr/>
        </p:nvSpPr>
        <p:spPr>
          <a:xfrm flipV="1">
            <a:off x="-4162" y="5507683"/>
            <a:ext cx="12192000" cy="1348799"/>
          </a:xfrm>
          <a:custGeom>
            <a:avLst/>
            <a:gdLst/>
            <a:ahLst/>
            <a:cxnLst/>
            <a:rect l="0" t="0" r="0" b="0"/>
            <a:pathLst>
              <a:path w="7772399" h="1348799">
                <a:moveTo>
                  <a:pt x="0" y="1348799"/>
                </a:moveTo>
                <a:lnTo>
                  <a:pt x="7772399" y="1348799"/>
                </a:lnTo>
                <a:lnTo>
                  <a:pt x="7772399" y="0"/>
                </a:lnTo>
                <a:lnTo>
                  <a:pt x="0" y="0"/>
                </a:lnTo>
                <a:close/>
                <a:moveTo>
                  <a:pt x="8709524" y="10058474"/>
                </a:moveTo>
              </a:path>
            </a:pathLst>
          </a:custGeom>
          <a:solidFill>
            <a:srgbClr val="2C2C2C">
              <a:alpha val="10000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249">
            <a:extLst>
              <a:ext uri="{FF2B5EF4-FFF2-40B4-BE49-F238E27FC236}">
                <a16:creationId xmlns:a16="http://schemas.microsoft.com/office/drawing/2014/main" id="{F7D1C381-F134-A813-E884-0B1073B3ADE0}"/>
              </a:ext>
            </a:extLst>
          </p:cNvPr>
          <p:cNvSpPr/>
          <p:nvPr/>
        </p:nvSpPr>
        <p:spPr>
          <a:xfrm flipV="1">
            <a:off x="284038" y="5642384"/>
            <a:ext cx="1868399" cy="369299"/>
          </a:xfrm>
          <a:custGeom>
            <a:avLst/>
            <a:gdLst/>
            <a:ahLst/>
            <a:cxnLst/>
            <a:rect l="0" t="0" r="0" b="0"/>
            <a:pathLst>
              <a:path w="949147200" h="187604400">
                <a:moveTo>
                  <a:pt x="0" y="187604400"/>
                </a:moveTo>
                <a:lnTo>
                  <a:pt x="949147200" y="187604400"/>
                </a:lnTo>
                <a:lnTo>
                  <a:pt x="9491472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 273">
            <a:extLst>
              <a:ext uri="{FF2B5EF4-FFF2-40B4-BE49-F238E27FC236}">
                <a16:creationId xmlns:a16="http://schemas.microsoft.com/office/drawing/2014/main" id="{7F1C42D2-2E9E-A8F1-F090-25773A17ECA3}"/>
              </a:ext>
            </a:extLst>
          </p:cNvPr>
          <p:cNvSpPr/>
          <p:nvPr/>
        </p:nvSpPr>
        <p:spPr>
          <a:xfrm flipV="1">
            <a:off x="10604138" y="5623496"/>
            <a:ext cx="1449899" cy="765828"/>
          </a:xfrm>
          <a:custGeom>
            <a:avLst/>
            <a:gdLst/>
            <a:ahLst/>
            <a:cxnLst/>
            <a:rect l="0" t="0" r="0" b="0"/>
            <a:pathLst>
              <a:path w="736549200" h="389041084">
                <a:moveTo>
                  <a:pt x="0" y="389041084"/>
                </a:moveTo>
                <a:lnTo>
                  <a:pt x="736549200" y="389041084"/>
                </a:lnTo>
                <a:lnTo>
                  <a:pt x="736549200" y="0"/>
                </a:lnTo>
                <a:lnTo>
                  <a:pt x="0" y="0"/>
                </a:lnTo>
                <a:close/>
                <a:moveTo>
                  <a:pt x="1340459600" y="0"/>
                </a:moveTo>
              </a:path>
            </a:pathLst>
          </a:custGeom>
          <a:solidFill>
            <a:srgbClr val="000000">
              <a:alpha val="0"/>
            </a:srgbClr>
          </a:solidFill>
          <a:ln w="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300">
            <a:extLst>
              <a:ext uri="{FF2B5EF4-FFF2-40B4-BE49-F238E27FC236}">
                <a16:creationId xmlns:a16="http://schemas.microsoft.com/office/drawing/2014/main" id="{9E1C303B-E8A3-D343-3A8B-E22D395730F0}"/>
              </a:ext>
            </a:extLst>
          </p:cNvPr>
          <p:cNvSpPr/>
          <p:nvPr/>
        </p:nvSpPr>
        <p:spPr>
          <a:xfrm>
            <a:off x="369764" y="5737132"/>
            <a:ext cx="1173073" cy="228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B600"/>
                </a:solidFill>
                <a:latin typeface="Arial"/>
              </a:rPr>
              <a:t>Contact us: </a:t>
            </a:r>
          </a:p>
        </p:txBody>
      </p:sp>
      <p:sp>
        <p:nvSpPr>
          <p:cNvPr id="11" name="Rectangle 319">
            <a:extLst>
              <a:ext uri="{FF2B5EF4-FFF2-40B4-BE49-F238E27FC236}">
                <a16:creationId xmlns:a16="http://schemas.microsoft.com/office/drawing/2014/main" id="{0D999603-A018-DAB9-1281-B27CA7640AFA}"/>
              </a:ext>
            </a:extLst>
          </p:cNvPr>
          <p:cNvSpPr/>
          <p:nvPr/>
        </p:nvSpPr>
        <p:spPr>
          <a:xfrm>
            <a:off x="478633" y="6008323"/>
            <a:ext cx="2556789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1400" b="1" i="0" spc="0" baseline="0" dirty="0">
                <a:solidFill>
                  <a:srgbClr val="FFFFFF"/>
                </a:solidFill>
                <a:latin typeface="Arial"/>
              </a:rPr>
              <a:t>info@infusedinnovations.com</a:t>
            </a:r>
          </a:p>
          <a:p>
            <a:pPr marL="0" algn="ctr"/>
            <a:r>
              <a:rPr lang="en-US" sz="1400" b="1" i="0" spc="0" baseline="0" dirty="0">
                <a:solidFill>
                  <a:srgbClr val="FFFFFF"/>
                </a:solidFill>
                <a:latin typeface="Arial"/>
              </a:rPr>
              <a:t>www.infusedinnovations.com</a:t>
            </a:r>
          </a:p>
        </p:txBody>
      </p:sp>
      <p:pic>
        <p:nvPicPr>
          <p:cNvPr id="12" name="Picture 11" descr="A logo of a blue and green logo&#10;&#10;Description automatically generated">
            <a:extLst>
              <a:ext uri="{FF2B5EF4-FFF2-40B4-BE49-F238E27FC236}">
                <a16:creationId xmlns:a16="http://schemas.microsoft.com/office/drawing/2014/main" id="{74AFD7B1-CDE8-85B0-85FC-00652BE05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19" y="5563699"/>
            <a:ext cx="1219374" cy="1219374"/>
          </a:xfrm>
          <a:prstGeom prst="rect">
            <a:avLst/>
          </a:prstGeom>
        </p:spPr>
      </p:pic>
      <p:pic>
        <p:nvPicPr>
          <p:cNvPr id="13" name="Picture 12" descr="A logo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CB60EF89-C887-CFDE-9DAD-81BF0D3BB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65" y="5816091"/>
            <a:ext cx="795894" cy="79589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267402B-907F-6FE6-7798-0D64901AE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5" y="6015693"/>
            <a:ext cx="1188720" cy="338846"/>
          </a:xfrm>
          <a:prstGeom prst="rect">
            <a:avLst/>
          </a:prstGeom>
        </p:spPr>
      </p:pic>
      <p:pic>
        <p:nvPicPr>
          <p:cNvPr id="1026" name="Picture 2" descr="Home - PROplus Technology: OpenLayer">
            <a:extLst>
              <a:ext uri="{FF2B5EF4-FFF2-40B4-BE49-F238E27FC236}">
                <a16:creationId xmlns:a16="http://schemas.microsoft.com/office/drawing/2014/main" id="{654F14FF-14CE-C67C-E03D-3D978913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A3F67"/>
              </a:clrFrom>
              <a:clrTo>
                <a:srgbClr val="0A3F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328" y="572668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 an AWS Partner Through Our Refreshed Discovery Experience | AWS Partner  Network (APN) Blog">
            <a:extLst>
              <a:ext uri="{FF2B5EF4-FFF2-40B4-BE49-F238E27FC236}">
                <a16:creationId xmlns:a16="http://schemas.microsoft.com/office/drawing/2014/main" id="{9B8DABF7-87C2-0275-C700-D2C9E845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373F54"/>
              </a:clrFrom>
              <a:clrTo>
                <a:srgbClr val="373F5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15" y="5838910"/>
            <a:ext cx="14287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6D989B-0AB4-D344-E785-D512434F1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2D2D2D"/>
              </a:clrFrom>
              <a:clrTo>
                <a:srgbClr val="2D2D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35638" r="17350" b="32722"/>
          <a:stretch/>
        </p:blipFill>
        <p:spPr bwMode="auto">
          <a:xfrm>
            <a:off x="8077811" y="5971122"/>
            <a:ext cx="1554480" cy="4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f27e7c-2bd5-44c2-bc7c-6a4706dd7b13" xsi:nil="true"/>
    <lcf76f155ced4ddcb4097134ff3c332f xmlns="55d1fbb9-ba4b-48b1-a01e-daad73acfe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03F1D3F43BD242B19EEFBA0A53EE1B" ma:contentTypeVersion="18" ma:contentTypeDescription="Create a new document." ma:contentTypeScope="" ma:versionID="f878028664a339ee982f9959302ac263">
  <xsd:schema xmlns:xsd="http://www.w3.org/2001/XMLSchema" xmlns:xs="http://www.w3.org/2001/XMLSchema" xmlns:p="http://schemas.microsoft.com/office/2006/metadata/properties" xmlns:ns2="55d1fbb9-ba4b-48b1-a01e-daad73acfe3e" xmlns:ns3="0af27e7c-2bd5-44c2-bc7c-6a4706dd7b13" targetNamespace="http://schemas.microsoft.com/office/2006/metadata/properties" ma:root="true" ma:fieldsID="560b2198653ff3017b5e4c8230f375d9" ns2:_="" ns3:_="">
    <xsd:import namespace="55d1fbb9-ba4b-48b1-a01e-daad73acfe3e"/>
    <xsd:import namespace="0af27e7c-2bd5-44c2-bc7c-6a4706dd7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1fbb9-ba4b-48b1-a01e-daad73acfe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f39c65-01f4-42e2-aecd-fb0893024f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27e7c-2bd5-44c2-bc7c-6a4706dd7b1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b1adb0-cd79-41a3-b3ba-c3a2bf9e2dea}" ma:internalName="TaxCatchAll" ma:showField="CatchAllData" ma:web="0af27e7c-2bd5-44c2-bc7c-6a4706dd7b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8BE8C5-9C5B-41F5-AFB8-3346A9EF4BBD}">
  <ds:schemaRefs>
    <ds:schemaRef ds:uri="http://schemas.microsoft.com/office/2006/metadata/properties"/>
    <ds:schemaRef ds:uri="http://schemas.microsoft.com/office/infopath/2007/PartnerControls"/>
    <ds:schemaRef ds:uri="0af27e7c-2bd5-44c2-bc7c-6a4706dd7b13"/>
    <ds:schemaRef ds:uri="55d1fbb9-ba4b-48b1-a01e-daad73acfe3e"/>
  </ds:schemaRefs>
</ds:datastoreItem>
</file>

<file path=customXml/itemProps2.xml><?xml version="1.0" encoding="utf-8"?>
<ds:datastoreItem xmlns:ds="http://schemas.openxmlformats.org/officeDocument/2006/customXml" ds:itemID="{4222B4F8-D273-4F28-8281-14573ABEA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d1fbb9-ba4b-48b1-a01e-daad73acfe3e"/>
    <ds:schemaRef ds:uri="0af27e7c-2bd5-44c2-bc7c-6a4706dd7b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281FB2-0B83-4216-AFEE-81DBF6A847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305</Words>
  <Application>Microsoft Office PowerPoint</Application>
  <PresentationFormat>Widescreen</PresentationFormat>
  <Paragraphs>35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Georgia</vt:lpstr>
      <vt:lpstr>OracleSans-SemiBold</vt:lpstr>
      <vt:lpstr>OracleSans-Light</vt:lpstr>
      <vt:lpstr>Aptos Display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Phil Magnuszewski</cp:lastModifiedBy>
  <cp:revision>2</cp:revision>
  <dcterms:modified xsi:type="dcterms:W3CDTF">2024-03-08T16:07:05Z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3f3684-3e5e-4fd4-8474-62a7c4c22819_Enabled">
    <vt:lpwstr>true</vt:lpwstr>
  </property>
  <property fmtid="{D5CDD505-2E9C-101B-9397-08002B2CF9AE}" pid="3" name="MSIP_Label_d83f3684-3e5e-4fd4-8474-62a7c4c22819_SetDate">
    <vt:lpwstr>2024-03-06T17:26:52Z</vt:lpwstr>
  </property>
  <property fmtid="{D5CDD505-2E9C-101B-9397-08002B2CF9AE}" pid="4" name="MSIP_Label_d83f3684-3e5e-4fd4-8474-62a7c4c22819_Method">
    <vt:lpwstr>Standard</vt:lpwstr>
  </property>
  <property fmtid="{D5CDD505-2E9C-101B-9397-08002B2CF9AE}" pid="5" name="MSIP_Label_d83f3684-3e5e-4fd4-8474-62a7c4c22819_Name">
    <vt:lpwstr>d83f3684-3e5e-4fd4-8474-62a7c4c22819</vt:lpwstr>
  </property>
  <property fmtid="{D5CDD505-2E9C-101B-9397-08002B2CF9AE}" pid="6" name="MSIP_Label_d83f3684-3e5e-4fd4-8474-62a7c4c22819_SiteId">
    <vt:lpwstr>8a692374-8817-4775-b658-3d1468a91147</vt:lpwstr>
  </property>
  <property fmtid="{D5CDD505-2E9C-101B-9397-08002B2CF9AE}" pid="7" name="MSIP_Label_d83f3684-3e5e-4fd4-8474-62a7c4c22819_ActionId">
    <vt:lpwstr>df3e42be-f94d-4455-9e78-dc918d65841c</vt:lpwstr>
  </property>
  <property fmtid="{D5CDD505-2E9C-101B-9397-08002B2CF9AE}" pid="8" name="MSIP_Label_d83f3684-3e5e-4fd4-8474-62a7c4c22819_ContentBits">
    <vt:lpwstr>0</vt:lpwstr>
  </property>
  <property fmtid="{D5CDD505-2E9C-101B-9397-08002B2CF9AE}" pid="9" name="ContentTypeId">
    <vt:lpwstr>0x010100F803F1D3F43BD242B19EEFBA0A53EE1B</vt:lpwstr>
  </property>
  <property fmtid="{D5CDD505-2E9C-101B-9397-08002B2CF9AE}" pid="10" name="MediaServiceImageTags">
    <vt:lpwstr/>
  </property>
</Properties>
</file>